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9"/>
  </p:notesMasterIdLst>
  <p:handoutMasterIdLst>
    <p:handoutMasterId r:id="rId10"/>
  </p:handoutMasterIdLst>
  <p:sldIdLst>
    <p:sldId id="256" r:id="rId2"/>
    <p:sldId id="257" r:id="rId3"/>
    <p:sldId id="258" r:id="rId4"/>
    <p:sldId id="259" r:id="rId5"/>
    <p:sldId id="263" r:id="rId6"/>
    <p:sldId id="264" r:id="rId7"/>
    <p:sldId id="267"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71"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2B78DED6-1757-49BD-A68E-2814C42B26B6}" type="datetimeFigureOut">
              <a:rPr lang="ar-IQ" smtClean="0"/>
              <a:t>05/08/1438</a:t>
            </a:fld>
            <a:endParaRPr lang="ar-IQ"/>
          </a:p>
        </p:txBody>
      </p:sp>
      <p:sp>
        <p:nvSpPr>
          <p:cNvPr id="4" name="عنصر نائب للتذييل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5" name="عنصر نائب لرقم الشريحة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F786C9A9-78A1-46AD-BEFA-40B19CFD3E24}" type="slidenum">
              <a:rPr lang="ar-IQ" smtClean="0"/>
              <a:t>‹#›</a:t>
            </a:fld>
            <a:endParaRPr lang="ar-IQ"/>
          </a:p>
        </p:txBody>
      </p:sp>
    </p:spTree>
    <p:extLst>
      <p:ext uri="{BB962C8B-B14F-4D97-AF65-F5344CB8AC3E}">
        <p14:creationId xmlns:p14="http://schemas.microsoft.com/office/powerpoint/2010/main" val="3829015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7A33D9F-F455-4D05-821A-3EC71A8B93E4}" type="datetimeFigureOut">
              <a:rPr lang="ar-IQ" smtClean="0"/>
              <a:t>05/08/1438</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3850BA2-69AC-4067-9CF7-41FDC9F708FD}" type="slidenum">
              <a:rPr lang="ar-IQ" smtClean="0"/>
              <a:t>‹#›</a:t>
            </a:fld>
            <a:endParaRPr lang="ar-IQ"/>
          </a:p>
        </p:txBody>
      </p:sp>
    </p:spTree>
    <p:extLst>
      <p:ext uri="{BB962C8B-B14F-4D97-AF65-F5344CB8AC3E}">
        <p14:creationId xmlns:p14="http://schemas.microsoft.com/office/powerpoint/2010/main" val="180916167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a:p>
        </p:txBody>
      </p:sp>
      <p:sp>
        <p:nvSpPr>
          <p:cNvPr id="4" name="عنصر نائب لرقم الشريحة 3"/>
          <p:cNvSpPr>
            <a:spLocks noGrp="1"/>
          </p:cNvSpPr>
          <p:nvPr>
            <p:ph type="sldNum" sz="quarter" idx="10"/>
          </p:nvPr>
        </p:nvSpPr>
        <p:spPr/>
        <p:txBody>
          <a:bodyPr/>
          <a:lstStyle/>
          <a:p>
            <a:fld id="{C3850BA2-69AC-4067-9CF7-41FDC9F708FD}" type="slidenum">
              <a:rPr lang="ar-IQ" smtClean="0"/>
              <a:t>1</a:t>
            </a:fld>
            <a:endParaRPr lang="ar-IQ"/>
          </a:p>
        </p:txBody>
      </p:sp>
    </p:spTree>
    <p:extLst>
      <p:ext uri="{BB962C8B-B14F-4D97-AF65-F5344CB8AC3E}">
        <p14:creationId xmlns:p14="http://schemas.microsoft.com/office/powerpoint/2010/main" val="1190052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a:p>
        </p:txBody>
      </p:sp>
      <p:sp>
        <p:nvSpPr>
          <p:cNvPr id="4" name="عنصر نائب لرقم الشريحة 3"/>
          <p:cNvSpPr>
            <a:spLocks noGrp="1"/>
          </p:cNvSpPr>
          <p:nvPr>
            <p:ph type="sldNum" sz="quarter" idx="10"/>
          </p:nvPr>
        </p:nvSpPr>
        <p:spPr/>
        <p:txBody>
          <a:bodyPr/>
          <a:lstStyle/>
          <a:p>
            <a:fld id="{C3850BA2-69AC-4067-9CF7-41FDC9F708FD}" type="slidenum">
              <a:rPr lang="ar-IQ" smtClean="0"/>
              <a:t>4</a:t>
            </a:fld>
            <a:endParaRPr lang="ar-IQ"/>
          </a:p>
        </p:txBody>
      </p:sp>
    </p:spTree>
    <p:extLst>
      <p:ext uri="{BB962C8B-B14F-4D97-AF65-F5344CB8AC3E}">
        <p14:creationId xmlns:p14="http://schemas.microsoft.com/office/powerpoint/2010/main" val="772325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05/08/1438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05/08/1438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05/08/1438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8ABB09-4A1D-463E-8065-109CC2B7EFAA}" type="datetimeFigureOut">
              <a:rPr lang="ar-SA" smtClean="0"/>
              <a:t>05/08/1438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05/08/1438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05/08/1438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05/08/1438</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05/08/1438</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05/08/1438</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05/08/1438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05/08/1438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8ABB09-4A1D-463E-8065-109CC2B7EFAA}" type="datetimeFigureOut">
              <a:rPr lang="ar-SA" smtClean="0"/>
              <a:t>05/08/1438</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5445224"/>
            <a:ext cx="5637010" cy="882119"/>
          </a:xfrm>
        </p:spPr>
        <p:txBody>
          <a:bodyPr>
            <a:normAutofit fontScale="77500" lnSpcReduction="20000"/>
          </a:bodyPr>
          <a:lstStyle/>
          <a:p>
            <a:r>
              <a:rPr lang="ar-IQ" sz="4400" dirty="0" smtClean="0">
                <a:solidFill>
                  <a:srgbClr val="FF0000"/>
                </a:solidFill>
              </a:rPr>
              <a:t>الدكتور محمد عنيسي الكعبي</a:t>
            </a:r>
            <a:endParaRPr lang="ar-IQ" sz="4400" dirty="0">
              <a:solidFill>
                <a:srgbClr val="FF0000"/>
              </a:solidFill>
            </a:endParaRPr>
          </a:p>
        </p:txBody>
      </p:sp>
      <p:sp>
        <p:nvSpPr>
          <p:cNvPr id="2" name="عنوان 1"/>
          <p:cNvSpPr>
            <a:spLocks noGrp="1"/>
          </p:cNvSpPr>
          <p:nvPr>
            <p:ph type="ctrTitle"/>
          </p:nvPr>
        </p:nvSpPr>
        <p:spPr/>
        <p:txBody>
          <a:bodyPr>
            <a:noAutofit/>
          </a:bodyPr>
          <a:lstStyle/>
          <a:p>
            <a:r>
              <a:rPr lang="ar-IQ" sz="4800" dirty="0" smtClean="0"/>
              <a:t>التعلم الحركي – موضوعاته وعلاقته بالعلوم الأخرى</a:t>
            </a:r>
            <a:endParaRPr lang="ar-IQ" sz="4800" dirty="0"/>
          </a:p>
        </p:txBody>
      </p:sp>
    </p:spTree>
    <p:extLst>
      <p:ext uri="{BB962C8B-B14F-4D97-AF65-F5344CB8AC3E}">
        <p14:creationId xmlns:p14="http://schemas.microsoft.com/office/powerpoint/2010/main" val="245628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188640"/>
            <a:ext cx="6512511" cy="1143000"/>
          </a:xfrm>
        </p:spPr>
        <p:txBody>
          <a:bodyPr/>
          <a:lstStyle/>
          <a:p>
            <a:r>
              <a:rPr lang="ar-IQ" dirty="0" smtClean="0"/>
              <a:t>مفهوم التعلم الحركي </a:t>
            </a:r>
            <a:endParaRPr lang="ar-IQ" dirty="0"/>
          </a:p>
        </p:txBody>
      </p:sp>
      <p:sp>
        <p:nvSpPr>
          <p:cNvPr id="3" name="عنصر نائب للمحتوى 2"/>
          <p:cNvSpPr>
            <a:spLocks noGrp="1"/>
          </p:cNvSpPr>
          <p:nvPr>
            <p:ph sz="quarter" idx="13"/>
          </p:nvPr>
        </p:nvSpPr>
        <p:spPr>
          <a:xfrm>
            <a:off x="1331640" y="1556792"/>
            <a:ext cx="6400800" cy="4464496"/>
          </a:xfrm>
        </p:spPr>
        <p:txBody>
          <a:bodyPr>
            <a:normAutofit lnSpcReduction="10000"/>
          </a:bodyPr>
          <a:lstStyle/>
          <a:p>
            <a:r>
              <a:rPr lang="ar-IQ" sz="2400" dirty="0" smtClean="0"/>
              <a:t>يعد التعلم الحركي فرع من فروع علم الحركة </a:t>
            </a:r>
            <a:r>
              <a:rPr lang="ar-IQ" sz="2400" dirty="0" err="1" smtClean="0"/>
              <a:t>كالبايوميكانيك</a:t>
            </a:r>
            <a:r>
              <a:rPr lang="ar-IQ" sz="2400" dirty="0" smtClean="0"/>
              <a:t> والتحليل الحركي وعلم وظائف الأعضاء . وهو نوع من انواع التعلم ( التعلم المعرفي _ التعلم </a:t>
            </a:r>
            <a:r>
              <a:rPr lang="ar-IQ" sz="2400" dirty="0" err="1" smtClean="0"/>
              <a:t>الأجتماعي</a:t>
            </a:r>
            <a:r>
              <a:rPr lang="ar-IQ" sz="2400" dirty="0" smtClean="0"/>
              <a:t> _......الخ ). </a:t>
            </a:r>
          </a:p>
          <a:p>
            <a:r>
              <a:rPr lang="ar-IQ" sz="2400" dirty="0" smtClean="0"/>
              <a:t>التعلم الحركي : هو تعلم المهارات الحركية مقرون بالمقدرة </a:t>
            </a:r>
            <a:r>
              <a:rPr lang="ar-IQ" sz="2400" dirty="0" err="1" smtClean="0"/>
              <a:t>والأستيعاب</a:t>
            </a:r>
            <a:r>
              <a:rPr lang="ar-IQ" sz="2400" dirty="0" smtClean="0"/>
              <a:t> ومعتمد على التجارب السابقة .</a:t>
            </a:r>
          </a:p>
          <a:p>
            <a:r>
              <a:rPr lang="ar-IQ" sz="2400" dirty="0" smtClean="0"/>
              <a:t>التعلم الحركي : هو تعلم حركة جديدة وتنقيتها وتثبيتها وتطبيقها .</a:t>
            </a:r>
          </a:p>
          <a:p>
            <a:r>
              <a:rPr lang="ar-IQ" sz="2400" dirty="0" smtClean="0"/>
              <a:t>في تعلم الحركات تتحقق اهداف كثيرة لها اثر في تحقيق النواحي النفسية والخلقية والتربوية والتعليمية والدفاعية والبنائية </a:t>
            </a:r>
            <a:r>
              <a:rPr lang="ar-IQ" sz="2400" dirty="0" err="1" smtClean="0"/>
              <a:t>للأنسان</a:t>
            </a:r>
            <a:r>
              <a:rPr lang="ar-IQ" sz="2400" dirty="0" smtClean="0"/>
              <a:t> .</a:t>
            </a:r>
            <a:endParaRPr lang="ar-IQ" sz="2400" dirty="0"/>
          </a:p>
        </p:txBody>
      </p:sp>
    </p:spTree>
    <p:extLst>
      <p:ext uri="{BB962C8B-B14F-4D97-AF65-F5344CB8AC3E}">
        <p14:creationId xmlns:p14="http://schemas.microsoft.com/office/powerpoint/2010/main" val="3600600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350502"/>
            <a:ext cx="3636085" cy="1258493"/>
          </a:xfrm>
        </p:spPr>
        <p:txBody>
          <a:bodyPr>
            <a:normAutofit fontScale="90000"/>
          </a:bodyPr>
          <a:lstStyle/>
          <a:p>
            <a:r>
              <a:rPr lang="ar-IQ" sz="2800" dirty="0" smtClean="0"/>
              <a:t> ترابط  مفردات موضوعات التعلم الحركي :</a:t>
            </a:r>
            <a:endParaRPr lang="ar-IQ" sz="2800" dirty="0"/>
          </a:p>
        </p:txBody>
      </p:sp>
      <p:sp>
        <p:nvSpPr>
          <p:cNvPr id="4" name="عنصر نائب للنص 3"/>
          <p:cNvSpPr>
            <a:spLocks noGrp="1"/>
          </p:cNvSpPr>
          <p:nvPr>
            <p:ph type="body" sz="half" idx="2"/>
          </p:nvPr>
        </p:nvSpPr>
        <p:spPr>
          <a:xfrm>
            <a:off x="251520" y="1628800"/>
            <a:ext cx="3388660" cy="4896544"/>
          </a:xfrm>
        </p:spPr>
        <p:txBody>
          <a:bodyPr>
            <a:normAutofit fontScale="85000" lnSpcReduction="10000"/>
          </a:bodyPr>
          <a:lstStyle/>
          <a:p>
            <a:r>
              <a:rPr lang="ar-IQ" dirty="0" smtClean="0"/>
              <a:t>.</a:t>
            </a:r>
            <a:r>
              <a:rPr lang="ar-IQ" sz="2400" dirty="0" smtClean="0"/>
              <a:t> </a:t>
            </a:r>
            <a:r>
              <a:rPr lang="ar-IQ" sz="2400" dirty="0"/>
              <a:t>تتميز مفردات موضوعات التعلم الحركي </a:t>
            </a:r>
            <a:r>
              <a:rPr lang="ar-IQ" sz="2400" dirty="0" smtClean="0"/>
              <a:t>بالترابط </a:t>
            </a:r>
            <a:r>
              <a:rPr lang="ar-IQ" sz="2400" dirty="0"/>
              <a:t>فيما بينها ترابطا وثيقا . وفي نفس الوقت نجد ان كل موضوع </a:t>
            </a:r>
            <a:r>
              <a:rPr lang="ar-IQ" sz="2400" dirty="0" smtClean="0"/>
              <a:t>يرتبط بالموضوع الذي </a:t>
            </a:r>
            <a:r>
              <a:rPr lang="ar-IQ" sz="2400" dirty="0"/>
              <a:t>بسبقه </a:t>
            </a:r>
            <a:r>
              <a:rPr lang="ar-IQ" sz="2400" dirty="0" smtClean="0"/>
              <a:t>او </a:t>
            </a:r>
            <a:r>
              <a:rPr lang="ar-IQ" sz="2400" dirty="0"/>
              <a:t>يليه</a:t>
            </a:r>
            <a:r>
              <a:rPr lang="ar-IQ" dirty="0"/>
              <a:t> </a:t>
            </a:r>
            <a:r>
              <a:rPr lang="ar-IQ" dirty="0" smtClean="0"/>
              <a:t>. </a:t>
            </a:r>
            <a:r>
              <a:rPr lang="ar-IQ" sz="2400" dirty="0" smtClean="0"/>
              <a:t>فمثلا نجد ان موضو</a:t>
            </a:r>
            <a:r>
              <a:rPr lang="ar-IQ" sz="2000" dirty="0" smtClean="0"/>
              <a:t>ع التوافق الحركي يتكون من اربعة </a:t>
            </a:r>
            <a:r>
              <a:rPr lang="ar-IQ" sz="2000" dirty="0" err="1" smtClean="0"/>
              <a:t>دوائرتنظيمية</a:t>
            </a:r>
            <a:r>
              <a:rPr lang="ar-IQ" sz="2000" dirty="0" smtClean="0"/>
              <a:t> , وهذه الدوائر متلازمة ومترابطة ترابط وثيق فيما بينها.</a:t>
            </a:r>
          </a:p>
          <a:p>
            <a:r>
              <a:rPr lang="ar-IQ" sz="2000" dirty="0" smtClean="0"/>
              <a:t>ومن خلال الشكل (1) نجد الترابط بين نظام التوافق الحركي البسيط ونظام المقارنة بين ما تم وما يجب ان يتم. ونظام المقارنة نفسه لا يمكن له ان يعمل بمعزل عن نظام تحليل المعلومات </a:t>
            </a:r>
            <a:r>
              <a:rPr lang="en-US" sz="2000" dirty="0" smtClean="0"/>
              <a:t>information analysis</a:t>
            </a:r>
            <a:endParaRPr lang="en-US" sz="2000" dirty="0"/>
          </a:p>
          <a:p>
            <a:r>
              <a:rPr lang="ar-IQ" sz="2000" dirty="0" smtClean="0"/>
              <a:t>الذي يوضح لنا المعلومات عن كل خطوة لمجمل السير الحركي وكذلك عند انتهاء العمل الحركي.</a:t>
            </a:r>
          </a:p>
        </p:txBody>
      </p:sp>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350502"/>
            <a:ext cx="4968552"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6135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16632"/>
            <a:ext cx="8555236"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1825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3"/>
          </p:nvPr>
        </p:nvSpPr>
        <p:spPr>
          <a:xfrm>
            <a:off x="179512" y="188640"/>
            <a:ext cx="8856984" cy="6552728"/>
          </a:xfrm>
        </p:spPr>
        <p:txBody>
          <a:bodyPr>
            <a:normAutofit lnSpcReduction="10000"/>
          </a:bodyPr>
          <a:lstStyle/>
          <a:p>
            <a:r>
              <a:rPr lang="ar-IQ" dirty="0" smtClean="0"/>
              <a:t>وفي النتيجة ان عمل هذه الانظمة الثلاث تصب لصالح التصرف الحركي الذي هو عبارة عن منهج حركي مرسوم في الدماغ  </a:t>
            </a:r>
            <a:r>
              <a:rPr lang="en-US" dirty="0" smtClean="0"/>
              <a:t>Schema</a:t>
            </a:r>
            <a:r>
              <a:rPr lang="ar-IQ" dirty="0" smtClean="0"/>
              <a:t> يراد له ان يتم بأحسن صوره ممكنة.</a:t>
            </a:r>
          </a:p>
          <a:p>
            <a:endParaRPr lang="ar-IQ" dirty="0" smtClean="0"/>
          </a:p>
          <a:p>
            <a:r>
              <a:rPr lang="ar-IQ" dirty="0" smtClean="0"/>
              <a:t>هذا من جهة ومن جهة اخرى ان كل هذه الانظمة تعمل مجتمعة عندما يتم تعلم حركة جديدة والذي يحدث خلال (مراحل التعلم الحركي) وهو ما نسميه بمسارات التعلم الحركي وهي المراحل الثلاث:</a:t>
            </a:r>
          </a:p>
          <a:p>
            <a:r>
              <a:rPr lang="ar-IQ" dirty="0" smtClean="0"/>
              <a:t>1- مرحلة التوافق الخام</a:t>
            </a:r>
          </a:p>
          <a:p>
            <a:r>
              <a:rPr lang="ar-IQ" dirty="0" smtClean="0"/>
              <a:t>2- مرحلة التوافق الدقيق</a:t>
            </a:r>
          </a:p>
          <a:p>
            <a:r>
              <a:rPr lang="ar-IQ" dirty="0" smtClean="0"/>
              <a:t>3- مرحلة التوافق الالي (مرحلة ثبات </a:t>
            </a:r>
            <a:r>
              <a:rPr lang="ar-IQ" dirty="0" err="1" smtClean="0"/>
              <a:t>المهاره</a:t>
            </a:r>
            <a:r>
              <a:rPr lang="ar-IQ" dirty="0" smtClean="0"/>
              <a:t> وآليتها)</a:t>
            </a:r>
          </a:p>
          <a:p>
            <a:r>
              <a:rPr lang="ar-IQ" dirty="0" smtClean="0"/>
              <a:t>وهذا بحد ذاته موضوع من اهم موضوعات التعلم الحركي.</a:t>
            </a:r>
          </a:p>
          <a:p>
            <a:endParaRPr lang="ar-IQ" dirty="0" smtClean="0"/>
          </a:p>
          <a:p>
            <a:r>
              <a:rPr lang="ar-IQ" dirty="0" smtClean="0"/>
              <a:t>ومما تجدر الاشارة اليه ان كلا الموضوعين السابقين يتضمن التغذية الراجعة التي هي الاخرى من الموضوعات المهمة في التعلم الحركي.</a:t>
            </a:r>
          </a:p>
          <a:p>
            <a:r>
              <a:rPr lang="ar-IQ" dirty="0" smtClean="0"/>
              <a:t>وهكذا فأن التغذية الراجعة </a:t>
            </a:r>
            <a:r>
              <a:rPr lang="ar-IQ" dirty="0" err="1" smtClean="0"/>
              <a:t>لايمكن</a:t>
            </a:r>
            <a:r>
              <a:rPr lang="ar-IQ" dirty="0" smtClean="0"/>
              <a:t> لها ان تحدث بدون(انتباه وتفكير وادراك وتصور) وهذه هي العمليات العقلية التي تحدث بين المثير والاستجابة الحركية.</a:t>
            </a:r>
          </a:p>
          <a:p>
            <a:endParaRPr lang="ar-IQ" dirty="0"/>
          </a:p>
        </p:txBody>
      </p:sp>
    </p:spTree>
    <p:extLst>
      <p:ext uri="{BB962C8B-B14F-4D97-AF65-F5344CB8AC3E}">
        <p14:creationId xmlns:p14="http://schemas.microsoft.com/office/powerpoint/2010/main" val="2271720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87624" y="188640"/>
            <a:ext cx="6512511" cy="1150064"/>
          </a:xfrm>
        </p:spPr>
        <p:txBody>
          <a:bodyPr/>
          <a:lstStyle/>
          <a:p>
            <a:r>
              <a:rPr lang="ar-IQ" dirty="0" smtClean="0"/>
              <a:t>علاقة التعلم الحركي بالعلوم الاخرى</a:t>
            </a:r>
            <a:endParaRPr lang="ar-IQ" dirty="0"/>
          </a:p>
        </p:txBody>
      </p:sp>
      <p:sp>
        <p:nvSpPr>
          <p:cNvPr id="3" name="عنصر نائب للمحتوى 2"/>
          <p:cNvSpPr>
            <a:spLocks noGrp="1"/>
          </p:cNvSpPr>
          <p:nvPr>
            <p:ph sz="quarter" idx="13"/>
          </p:nvPr>
        </p:nvSpPr>
        <p:spPr>
          <a:xfrm>
            <a:off x="179512" y="1700808"/>
            <a:ext cx="8784976" cy="4896544"/>
          </a:xfrm>
        </p:spPr>
        <p:txBody>
          <a:bodyPr>
            <a:noAutofit/>
          </a:bodyPr>
          <a:lstStyle/>
          <a:p>
            <a:r>
              <a:rPr lang="ar-IQ" sz="1600" dirty="0" smtClean="0"/>
              <a:t>اما فيما يخص علاقة التعلم الحركي بالعلوم الاخرى فأن التعلم الحركي يعد الاساس في عملية التدريب الرياضي اذ لا يمكن للمدرب ان ينهض في المستوى الوظيفي </a:t>
            </a:r>
            <a:r>
              <a:rPr lang="ar-IQ" sz="1600" dirty="0" err="1" smtClean="0"/>
              <a:t>الفسلجي</a:t>
            </a:r>
            <a:r>
              <a:rPr lang="ar-IQ" sz="1600" dirty="0" smtClean="0"/>
              <a:t> للرياضي في فعالية معينة ما لم يكن قد تم اكتساب التكنيك الحركي لتلك الفعالية سواء كانت فردية او لعبة جماعية لها مهاراتها </a:t>
            </a:r>
            <a:r>
              <a:rPr lang="ar-IQ" sz="1600" dirty="0" err="1" smtClean="0"/>
              <a:t>الاساسيه</a:t>
            </a:r>
            <a:r>
              <a:rPr lang="ar-IQ" sz="1600" dirty="0" smtClean="0"/>
              <a:t>. كما ان العملية التعليمية </a:t>
            </a:r>
            <a:r>
              <a:rPr lang="ar-IQ" sz="1600" dirty="0" err="1" smtClean="0"/>
              <a:t>والتدريبيه</a:t>
            </a:r>
            <a:r>
              <a:rPr lang="ar-IQ" sz="1600" dirty="0" smtClean="0"/>
              <a:t> كلاهما يعتمد على مبدأ التكرار.</a:t>
            </a:r>
          </a:p>
          <a:p>
            <a:endParaRPr lang="ar-IQ" sz="1600" dirty="0" smtClean="0"/>
          </a:p>
          <a:p>
            <a:r>
              <a:rPr lang="ar-IQ" sz="1600" dirty="0" smtClean="0"/>
              <a:t>اما علاقته بعلم النفس فأن التعلم بحد ذاته يعد حاجة ماسة من حاجات الفرد, والحاجة هي مفردة من مفردات علم النفس. فضلا عن ان كثير من الموضوعات التي يدرسها التعلم الحركي كذلك يتم دراستها من قبل علم النفس الرياضي كالعمليات العقلية والتدريب الذهني ونظريات التعلم. </a:t>
            </a:r>
          </a:p>
          <a:p>
            <a:r>
              <a:rPr lang="ar-IQ" sz="1600" dirty="0" smtClean="0"/>
              <a:t> وعلاقة التعلم الحركي </a:t>
            </a:r>
            <a:r>
              <a:rPr lang="ar-IQ" sz="1600" dirty="0" err="1" smtClean="0"/>
              <a:t>بالفسلجة</a:t>
            </a:r>
            <a:r>
              <a:rPr lang="ar-IQ" sz="1600" dirty="0" smtClean="0"/>
              <a:t> تتوضح من خلال حقيقة ان مصدر التحكم والسيطرة الحركية عند تعلم حركة جديدة او بعد تعلمها هو الجهاز العصبي المركزي </a:t>
            </a:r>
            <a:r>
              <a:rPr lang="en-US" sz="1600" dirty="0" smtClean="0"/>
              <a:t>C.N.S</a:t>
            </a:r>
            <a:r>
              <a:rPr lang="ar-IQ" sz="1600" dirty="0" smtClean="0"/>
              <a:t> وبمساعدة الجهاز العصبي المحيطي </a:t>
            </a:r>
            <a:r>
              <a:rPr lang="en-US" sz="1600" dirty="0" smtClean="0"/>
              <a:t>P.N.S</a:t>
            </a:r>
            <a:r>
              <a:rPr lang="ar-IQ" sz="1600" dirty="0" smtClean="0"/>
              <a:t> يتم الاداء الحركي. والمعني بدراسة التعلم الحركي عليه ان يلم بدراسة الجهاز العصبي وما يتعلق به والذي يعد من اهم موضوعات </a:t>
            </a:r>
            <a:r>
              <a:rPr lang="ar-IQ" sz="1600" dirty="0" err="1" smtClean="0"/>
              <a:t>الفسلجة</a:t>
            </a:r>
            <a:r>
              <a:rPr lang="ar-IQ" sz="1600" dirty="0" smtClean="0"/>
              <a:t>.</a:t>
            </a:r>
          </a:p>
          <a:p>
            <a:r>
              <a:rPr lang="ar-IQ" sz="1600" dirty="0" smtClean="0"/>
              <a:t>ومن خلال ما تقدم يمكننا ان </a:t>
            </a:r>
            <a:r>
              <a:rPr lang="ar-IQ" sz="1600" dirty="0" err="1" smtClean="0"/>
              <a:t>ان</a:t>
            </a:r>
            <a:r>
              <a:rPr lang="ar-IQ" sz="1600" dirty="0" smtClean="0"/>
              <a:t> نذكر </a:t>
            </a:r>
            <a:r>
              <a:rPr lang="ar-IQ" sz="1600" dirty="0" err="1" smtClean="0"/>
              <a:t>ماتشير</a:t>
            </a:r>
            <a:r>
              <a:rPr lang="ar-IQ" sz="1600" dirty="0" smtClean="0"/>
              <a:t> اليه المصادر ( وهو ان التعلم الحركي يعد همزة الوصل بين </a:t>
            </a:r>
            <a:r>
              <a:rPr lang="ar-IQ" sz="1600" dirty="0" err="1" smtClean="0"/>
              <a:t>الفسلجة</a:t>
            </a:r>
            <a:r>
              <a:rPr lang="ar-IQ" sz="1600" dirty="0" smtClean="0"/>
              <a:t> وعلم النفس)</a:t>
            </a:r>
          </a:p>
          <a:p>
            <a:endParaRPr lang="ar-IQ" sz="1600" dirty="0" smtClean="0"/>
          </a:p>
          <a:p>
            <a:r>
              <a:rPr lang="ar-IQ" sz="1600" dirty="0" smtClean="0"/>
              <a:t>اما علم </a:t>
            </a:r>
            <a:r>
              <a:rPr lang="ar-IQ" sz="1600" dirty="0" err="1" smtClean="0"/>
              <a:t>البيوميكانيك</a:t>
            </a:r>
            <a:r>
              <a:rPr lang="ar-IQ" sz="1600" dirty="0" smtClean="0"/>
              <a:t> فأنه يساعدنا للوصول الى التكنيك الامثل </a:t>
            </a:r>
            <a:r>
              <a:rPr lang="ar-IQ" sz="1600" dirty="0" err="1" smtClean="0"/>
              <a:t>لانه</a:t>
            </a:r>
            <a:r>
              <a:rPr lang="ar-IQ" sz="1600" dirty="0" smtClean="0"/>
              <a:t> يعتمد التحليل الحركي لتحسين التكنيك. وبذلك فأننا لا يمكن ان نغفل دور هذا العلم بفرعيه </a:t>
            </a:r>
            <a:r>
              <a:rPr lang="ar-IQ" sz="1600" dirty="0" err="1" smtClean="0"/>
              <a:t>البيوكينماتيك</a:t>
            </a:r>
            <a:r>
              <a:rPr lang="ar-IQ" sz="1600" dirty="0" smtClean="0"/>
              <a:t> </a:t>
            </a:r>
            <a:r>
              <a:rPr lang="ar-IQ" sz="1600" dirty="0" err="1" smtClean="0"/>
              <a:t>والبيوكيناتك</a:t>
            </a:r>
            <a:r>
              <a:rPr lang="ar-IQ" sz="1600" dirty="0" smtClean="0"/>
              <a:t> في تعليم المهارات الحركية.</a:t>
            </a:r>
            <a:endParaRPr lang="en-US" sz="1600" dirty="0" smtClean="0"/>
          </a:p>
        </p:txBody>
      </p:sp>
    </p:spTree>
    <p:extLst>
      <p:ext uri="{BB962C8B-B14F-4D97-AF65-F5344CB8AC3E}">
        <p14:creationId xmlns:p14="http://schemas.microsoft.com/office/powerpoint/2010/main" val="3339426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صورة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660" r="660"/>
          <a:stretch>
            <a:fillRect/>
          </a:stretch>
        </p:blipFill>
        <p:spPr/>
      </p:pic>
      <p:sp>
        <p:nvSpPr>
          <p:cNvPr id="4" name="عنصر نائب للنص 3"/>
          <p:cNvSpPr>
            <a:spLocks noGrp="1"/>
          </p:cNvSpPr>
          <p:nvPr>
            <p:ph type="body" sz="half" idx="2"/>
          </p:nvPr>
        </p:nvSpPr>
        <p:spPr/>
        <p:txBody>
          <a:bodyPr/>
          <a:lstStyle/>
          <a:p>
            <a:endParaRPr lang="ar-IQ"/>
          </a:p>
        </p:txBody>
      </p:sp>
      <p:sp>
        <p:nvSpPr>
          <p:cNvPr id="2" name="عنوان 1"/>
          <p:cNvSpPr>
            <a:spLocks noGrp="1"/>
          </p:cNvSpPr>
          <p:nvPr>
            <p:ph type="title"/>
          </p:nvPr>
        </p:nvSpPr>
        <p:spPr>
          <a:xfrm>
            <a:off x="1835696" y="4941168"/>
            <a:ext cx="5486400" cy="644624"/>
          </a:xfrm>
        </p:spPr>
        <p:txBody>
          <a:bodyPr>
            <a:noAutofit/>
          </a:bodyPr>
          <a:lstStyle/>
          <a:p>
            <a:r>
              <a:rPr lang="ar-IQ" sz="3200" dirty="0" smtClean="0">
                <a:solidFill>
                  <a:srgbClr val="00B050"/>
                </a:solidFill>
              </a:rPr>
              <a:t>        </a:t>
            </a:r>
            <a:r>
              <a:rPr lang="ar-IQ" sz="6000" dirty="0" smtClean="0">
                <a:solidFill>
                  <a:srgbClr val="00B050"/>
                </a:solidFill>
              </a:rPr>
              <a:t>شكرا   لأصغائكم</a:t>
            </a:r>
            <a:endParaRPr lang="ar-IQ" sz="3200" dirty="0">
              <a:solidFill>
                <a:srgbClr val="00B050"/>
              </a:solidFill>
            </a:endParaRPr>
          </a:p>
        </p:txBody>
      </p:sp>
    </p:spTree>
    <p:extLst>
      <p:ext uri="{BB962C8B-B14F-4D97-AF65-F5344CB8AC3E}">
        <p14:creationId xmlns:p14="http://schemas.microsoft.com/office/powerpoint/2010/main" val="1717881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604</TotalTime>
  <Words>564</Words>
  <Application>Microsoft Office PowerPoint</Application>
  <PresentationFormat>عرض على الشاشة (3:4)‏</PresentationFormat>
  <Paragraphs>32</Paragraphs>
  <Slides>7</Slides>
  <Notes>2</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دفق الهواء</vt:lpstr>
      <vt:lpstr>التعلم الحركي – موضوعاته وعلاقته بالعلوم الأخرى</vt:lpstr>
      <vt:lpstr>مفهوم التعلم الحركي </vt:lpstr>
      <vt:lpstr> ترابط  مفردات موضوعات التعلم الحركي :</vt:lpstr>
      <vt:lpstr>عرض تقديمي في PowerPoint</vt:lpstr>
      <vt:lpstr>عرض تقديمي في PowerPoint</vt:lpstr>
      <vt:lpstr>علاقة التعلم الحركي بالعلوم الاخرى</vt:lpstr>
      <vt:lpstr>        شكرا   لأصغائكم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التعلم الحركي – موضوعاته وعلاقته بالعلوم الأخرى</dc:title>
  <dc:creator>2017</dc:creator>
  <cp:lastModifiedBy>DR.Ahmed Saker 2o1O</cp:lastModifiedBy>
  <cp:revision>56</cp:revision>
  <dcterms:created xsi:type="dcterms:W3CDTF">2017-04-23T07:55:25Z</dcterms:created>
  <dcterms:modified xsi:type="dcterms:W3CDTF">2017-05-01T18:44:46Z</dcterms:modified>
</cp:coreProperties>
</file>